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charts/chart1.xml" ContentType="application/vnd.openxmlformats-officedocument.drawingml.chart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</p:sldIdLst>
  <p:sldSz cx="14630400" cy="82296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/Relationships>
</file>

<file path=ppt/charts/_rels/chart1.xml.rels><?xml version='1.0' encoding='UTF-8' standalone='yes'?>
<Relationships xmlns="http://schemas.openxmlformats.org/package/2006/relationships"><Relationship Id="rId1" Type="http://schemas.openxmlformats.org/officeDocument/2006/relationships/package" Target="../embeddings/Microsoft_Excel_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2000">
                <a:solidFill>
                  <a:srgbClr val="FFFFFF"/>
                </a:solidFill>
              </a:defRPr>
            </a:pPr>
            <a:r>
              <a:t>Estimated Google Glass Explorer Units Sold</a:t>
            </a:r>
          </a:p>
        </c:rich>
      </c:tx>
      <c:layout/>
      <c:overlay val="0"/>
    </c:title>
    <c:autoTitleDeleted val="0"/>
    <c:plotArea>
      <c:barChart>
        <c:barDir val="col"/>
        <c:grouping val="clustered"/>
        <c:ser>
          <c:idx val="0"/>
          <c:order val="0"/>
          <c:tx>
            <c:strRef>
              <c:f>Sheet1!$B$1</c:f>
              <c:strCache>
                <c:ptCount val="1"/>
                <c:pt idx="0">
                  <c:v>Estimated Units Sold</c:v>
                </c:pt>
              </c:strCache>
            </c:strRef>
          </c:tx>
          <c:spPr>
            <a:solidFill>
              <a:srgbClr val="4285F4"/>
            </a:solidFill>
          </c:spPr>
          <c:cat>
            <c:strRef>
              <c:f>Sheet1!$A$2:$A$8</c:f>
              <c:strCache>
                <c:ptCount val="7"/>
                <c:pt idx="0">
                  <c:v>Q2 2013</c:v>
                </c:pt>
                <c:pt idx="1">
                  <c:v>Q3 2013</c:v>
                </c:pt>
                <c:pt idx="2">
                  <c:v>Q4 2013</c:v>
                </c:pt>
                <c:pt idx="3">
                  <c:v>Q1 2014</c:v>
                </c:pt>
                <c:pt idx="4">
                  <c:v>Q2 2014</c:v>
                </c:pt>
                <c:pt idx="5">
                  <c:v>Q3 2014</c:v>
                </c:pt>
                <c:pt idx="6">
                  <c:v>Q4 2014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1000</c:v>
                </c:pt>
                <c:pt idx="1">
                  <c:v>2500</c:v>
                </c:pt>
                <c:pt idx="2">
                  <c:v>4000</c:v>
                </c:pt>
                <c:pt idx="3">
                  <c:v>8000</c:v>
                </c:pt>
                <c:pt idx="4">
                  <c:v>5000</c:v>
                </c:pt>
                <c:pt idx="5">
                  <c:v>2000</c:v>
                </c:pt>
                <c:pt idx="6">
                  <c:v>500</c:v>
                </c:pt>
              </c:numCache>
            </c:numRef>
          </c:val>
        </c:ser>
        <c:dLbls>
          <c:txPr>
            <a:bodyPr/>
            <a:lstStyle/>
            <a:p>
              <a:pPr>
                <a:defRPr sz="1200">
                  <a:solidFill>
                    <a:srgbClr val="FFFFFF"/>
                  </a:solidFill>
                </a:defRPr>
              </a:pPr>
            </a:p>
          </c:txPr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axId val="-2068027336"/>
        <c:axId val="-2113994440"/>
      </c:barChart>
      <c:catAx>
        <c:axId val="-2068027336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r>
                  <a:t>Time Period (Quarters)</a:t>
                </a:r>
              </a:p>
            </c:rich>
          </c:tx>
          <c:layout/>
          <c:overlay val="0"/>
        </c:title>
        <c:majorTickMark val="out"/>
        <c:minorTickMark val="none"/>
        <c:tickLblPos val="nextTo"/>
        <c:spPr>
          <a:ln>
            <a:solidFill>
              <a:srgbClr val="FFFFFF"/>
            </a:solidFill>
          </a:ln>
        </c:spPr>
        <c:txPr>
          <a:bodyPr/>
          <a:lstStyle/>
          <a:p>
            <a:pPr>
              <a:defRPr>
                <a:solidFill>
                  <a:srgbClr val="FFFFFF"/>
                </a:solidFill>
              </a:defRPr>
            </a:pPr>
          </a:p>
        </c:txPr>
        <c:crossAx val="-2113994440"/>
        <c:crosses val="autoZero"/>
        <c:auto val="1"/>
        <c:lblAlgn val="ctr"/>
        <c:lblOffset val="100"/>
        <c:noMultiLvlLbl val="0"/>
      </c:catAx>
      <c:valAx>
        <c:axId val="-2113994440"/>
        <c:scaling/>
        <c:delete val="0"/>
        <c:axPos val="l"/>
        <c:majorGridlines>
          <c:spPr>
            <a:ln>
              <a:solidFill>
                <a:srgbClr val="FFFFFF"/>
              </a:solidFill>
            </a:ln>
          </c:spPr>
        </c:majorGridlines>
        <c:title>
          <c:tx>
            <c:rich>
              <a:bodyPr/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r>
                  <a:t>Estimated Units Sold</a:t>
                </a:r>
              </a:p>
            </c:rich>
          </c:tx>
          <c:layout/>
          <c:overlay val="0"/>
        </c:title>
        <c:majorTickMark val="out"/>
        <c:minorTickMark val="none"/>
        <c:tickLblPos val="nextTo"/>
        <c:spPr>
          <a:ln>
            <a:solidFill>
              <a:srgbClr val="FFFFFF"/>
            </a:solidFill>
          </a:ln>
        </c:spPr>
        <c:txPr>
          <a:bodyPr/>
          <a:lstStyle/>
          <a:p>
            <a:pPr>
              <a:defRPr>
                <a:solidFill>
                  <a:srgbClr val="FFFFFF"/>
                </a:solidFill>
              </a:defRPr>
            </a:pPr>
          </a:p>
        </c:txPr>
        <c:crossAx val="-2068027336"/>
        <c:crosses val="autoZero"/>
      </c:valAx>
    </c:plotArea>
    <c:dispBlanksAs val="gap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Relationship Id="rId3" Type="http://schemas.openxmlformats.org/officeDocument/2006/relationships/image" Target="../media/image15.jpg"/><Relationship Id="rId4" Type="http://schemas.openxmlformats.org/officeDocument/2006/relationships/image" Target="../media/image16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3" Type="http://schemas.openxmlformats.org/officeDocument/2006/relationships/image" Target="../media/image5.png"/><Relationship Id="rId4" Type="http://schemas.openxmlformats.org/officeDocument/2006/relationships/image" Target="../media/image6.jp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Relationship Id="rId3" Type="http://schemas.openxmlformats.org/officeDocument/2006/relationships/chart" Target="../charts/chart1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Relationship Id="rId3" Type="http://schemas.openxmlformats.org/officeDocument/2006/relationships/image" Target="../media/image9.jp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Relationship Id="rId3" Type="http://schemas.openxmlformats.org/officeDocument/2006/relationships/image" Target="../media/image11.jp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Relationship Id="rId3" Type="http://schemas.openxmlformats.org/officeDocument/2006/relationships/image" Target="../media/image12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Relationship Id="rId3" Type="http://schemas.openxmlformats.org/officeDocument/2006/relationships/image" Target="../media/image14.jp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200" y="457200"/>
            <a:ext cx="13716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4400" b="1">
                <a:solidFill>
                  <a:srgbClr val="202124"/>
                </a:solidFill>
                <a:latin typeface="Open Sans"/>
              </a:rPr>
              <a:t>Why </a:t>
            </a:r>
            <a:r>
              <a:rPr sz="4400" b="0">
                <a:solidFill>
                  <a:srgbClr val="4285F4"/>
                </a:solidFill>
                <a:latin typeface="Open Sans"/>
              </a:rPr>
              <a:t>G</a:t>
            </a:r>
            <a:r>
              <a:rPr sz="4400" b="0">
                <a:solidFill>
                  <a:srgbClr val="DB4437"/>
                </a:solidFill>
                <a:latin typeface="Open Sans"/>
              </a:rPr>
              <a:t>o</a:t>
            </a:r>
            <a:r>
              <a:rPr sz="4400" b="0">
                <a:solidFill>
                  <a:srgbClr val="F4B400"/>
                </a:solidFill>
                <a:latin typeface="Open Sans"/>
              </a:rPr>
              <a:t>o</a:t>
            </a:r>
            <a:r>
              <a:rPr sz="4400" b="0">
                <a:solidFill>
                  <a:srgbClr val="4285F4"/>
                </a:solidFill>
                <a:latin typeface="Open Sans"/>
              </a:rPr>
              <a:t>g</a:t>
            </a:r>
            <a:r>
              <a:rPr sz="4400" b="0">
                <a:solidFill>
                  <a:srgbClr val="0F9D58"/>
                </a:solidFill>
                <a:latin typeface="Open Sans"/>
              </a:rPr>
              <a:t>l</a:t>
            </a:r>
            <a:r>
              <a:rPr sz="4400" b="0">
                <a:solidFill>
                  <a:srgbClr val="DB4437"/>
                </a:solidFill>
                <a:latin typeface="Open Sans"/>
              </a:rPr>
              <a:t>e</a:t>
            </a:r>
            <a:r>
              <a:rPr sz="4400" b="1">
                <a:solidFill>
                  <a:srgbClr val="202124"/>
                </a:solidFill>
                <a:latin typeface="Open Sans"/>
              </a:rPr>
              <a:t> Glass Failed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1371600"/>
            <a:ext cx="13716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>
                <a:solidFill>
                  <a:srgbClr val="202124"/>
                </a:solidFill>
                <a:latin typeface="Open Sans"/>
              </a:defRPr>
            </a:pPr>
            <a:r>
              <a:t>An analysis of the ambitious project's rise and fall</a:t>
            </a:r>
          </a:p>
        </p:txBody>
      </p:sp>
      <p:sp>
        <p:nvSpPr>
          <p:cNvPr id="5" name="Oval 4"/>
          <p:cNvSpPr/>
          <p:nvPr/>
        </p:nvSpPr>
        <p:spPr>
          <a:xfrm>
            <a:off x="1188719" y="4114800"/>
            <a:ext cx="1828800" cy="1828800"/>
          </a:xfrm>
          <a:prstGeom prst="ellipse">
            <a:avLst/>
          </a:prstGeom>
          <a:solidFill>
            <a:srgbClr val="4A90E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wrap="square"/>
          <a:lstStyle/>
          <a:p>
            <a:pPr algn="ctr">
              <a:defRPr sz="1600" b="1">
                <a:solidFill>
                  <a:srgbClr val="FFFFFF"/>
                </a:solidFill>
                <a:latin typeface="Open Sans"/>
              </a:defRPr>
            </a:pPr>
            <a:r>
              <a:t>What Was Google Glass?</a:t>
            </a:r>
          </a:p>
        </p:txBody>
      </p:sp>
      <p:sp>
        <p:nvSpPr>
          <p:cNvPr id="6" name="Oval 5"/>
          <p:cNvSpPr/>
          <p:nvPr/>
        </p:nvSpPr>
        <p:spPr>
          <a:xfrm>
            <a:off x="4663440" y="4114800"/>
            <a:ext cx="1828800" cy="1828800"/>
          </a:xfrm>
          <a:prstGeom prst="ellipse">
            <a:avLst/>
          </a:prstGeom>
          <a:solidFill>
            <a:srgbClr val="4A90E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wrap="square"/>
          <a:lstStyle/>
          <a:p>
            <a:pPr algn="ctr">
              <a:defRPr sz="1600" b="1">
                <a:solidFill>
                  <a:srgbClr val="FFFFFF"/>
                </a:solidFill>
                <a:latin typeface="Open Sans"/>
              </a:defRPr>
            </a:pPr>
            <a:r>
              <a:t>The Hype vs. The Reality</a:t>
            </a:r>
          </a:p>
        </p:txBody>
      </p:sp>
      <p:sp>
        <p:nvSpPr>
          <p:cNvPr id="7" name="Oval 6"/>
          <p:cNvSpPr/>
          <p:nvPr/>
        </p:nvSpPr>
        <p:spPr>
          <a:xfrm>
            <a:off x="8138159" y="4114800"/>
            <a:ext cx="1828800" cy="1828800"/>
          </a:xfrm>
          <a:prstGeom prst="ellipse">
            <a:avLst/>
          </a:prstGeom>
          <a:solidFill>
            <a:srgbClr val="D0021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wrap="square"/>
          <a:lstStyle/>
          <a:p>
            <a:pPr algn="ctr">
              <a:defRPr sz="1600" b="1">
                <a:solidFill>
                  <a:srgbClr val="FFFFFF"/>
                </a:solidFill>
                <a:latin typeface="Open Sans"/>
              </a:defRPr>
            </a:pPr>
            <a:r>
              <a:t>The Price Point</a:t>
            </a:r>
          </a:p>
        </p:txBody>
      </p:sp>
      <p:sp>
        <p:nvSpPr>
          <p:cNvPr id="8" name="Oval 7"/>
          <p:cNvSpPr/>
          <p:nvPr/>
        </p:nvSpPr>
        <p:spPr>
          <a:xfrm>
            <a:off x="11612880" y="4114800"/>
            <a:ext cx="1828800" cy="1828800"/>
          </a:xfrm>
          <a:prstGeom prst="ellipse">
            <a:avLst/>
          </a:prstGeom>
          <a:solidFill>
            <a:srgbClr val="D0021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wrap="square"/>
          <a:lstStyle/>
          <a:p>
            <a:pPr algn="ctr">
              <a:defRPr sz="1600" b="1">
                <a:solidFill>
                  <a:srgbClr val="FFFFFF"/>
                </a:solidFill>
                <a:latin typeface="Open Sans"/>
              </a:defRPr>
            </a:pPr>
            <a:r>
              <a:t>Major Privacy Concerns</a:t>
            </a:r>
          </a:p>
        </p:txBody>
      </p:sp>
      <p:sp>
        <p:nvSpPr>
          <p:cNvPr id="9" name="Oval 8"/>
          <p:cNvSpPr/>
          <p:nvPr/>
        </p:nvSpPr>
        <p:spPr>
          <a:xfrm>
            <a:off x="1188719" y="6126480"/>
            <a:ext cx="1828800" cy="1828800"/>
          </a:xfrm>
          <a:prstGeom prst="ellipse">
            <a:avLst/>
          </a:prstGeom>
          <a:solidFill>
            <a:srgbClr val="F5A62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wrap="square"/>
          <a:lstStyle/>
          <a:p>
            <a:pPr algn="ctr">
              <a:defRPr sz="1600" b="1">
                <a:solidFill>
                  <a:srgbClr val="FFFFFF"/>
                </a:solidFill>
                <a:latin typeface="Open Sans"/>
              </a:defRPr>
            </a:pPr>
            <a:r>
              <a:t>Awkward Design</a:t>
            </a:r>
          </a:p>
        </p:txBody>
      </p:sp>
      <p:sp>
        <p:nvSpPr>
          <p:cNvPr id="10" name="Oval 9"/>
          <p:cNvSpPr/>
          <p:nvPr/>
        </p:nvSpPr>
        <p:spPr>
          <a:xfrm>
            <a:off x="4663440" y="6126480"/>
            <a:ext cx="1828800" cy="1828800"/>
          </a:xfrm>
          <a:prstGeom prst="ellipse">
            <a:avLst/>
          </a:prstGeom>
          <a:solidFill>
            <a:srgbClr val="F5A62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wrap="square"/>
          <a:lstStyle/>
          <a:p>
            <a:pPr algn="ctr">
              <a:defRPr sz="1600" b="1">
                <a:solidFill>
                  <a:srgbClr val="FFFFFF"/>
                </a:solidFill>
                <a:latin typeface="Open Sans"/>
              </a:defRPr>
            </a:pPr>
            <a:r>
              <a:t>Lack of a Clear Purpose</a:t>
            </a:r>
          </a:p>
        </p:txBody>
      </p:sp>
      <p:sp>
        <p:nvSpPr>
          <p:cNvPr id="11" name="Oval 10"/>
          <p:cNvSpPr/>
          <p:nvPr/>
        </p:nvSpPr>
        <p:spPr>
          <a:xfrm>
            <a:off x="8138159" y="6126480"/>
            <a:ext cx="1828800" cy="1828800"/>
          </a:xfrm>
          <a:prstGeom prst="ellipse">
            <a:avLst/>
          </a:prstGeom>
          <a:solidFill>
            <a:srgbClr val="7ED32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wrap="square"/>
          <a:lstStyle/>
          <a:p>
            <a:pPr algn="ctr">
              <a:defRPr sz="1600" b="1">
                <a:solidFill>
                  <a:srgbClr val="FFFFFF"/>
                </a:solidFill>
                <a:latin typeface="Open Sans"/>
              </a:defRPr>
            </a:pPr>
            <a:r>
              <a:t>The Glasshole Effect</a:t>
            </a:r>
          </a:p>
        </p:txBody>
      </p:sp>
      <p:sp>
        <p:nvSpPr>
          <p:cNvPr id="12" name="Oval 11"/>
          <p:cNvSpPr/>
          <p:nvPr/>
        </p:nvSpPr>
        <p:spPr>
          <a:xfrm>
            <a:off x="11612880" y="6126480"/>
            <a:ext cx="1828800" cy="1828800"/>
          </a:xfrm>
          <a:prstGeom prst="ellipse">
            <a:avLst/>
          </a:prstGeom>
          <a:solidFill>
            <a:srgbClr val="7ED32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wrap="square"/>
          <a:lstStyle/>
          <a:p>
            <a:pPr algn="ctr">
              <a:defRPr sz="1600" b="1">
                <a:solidFill>
                  <a:srgbClr val="FFFFFF"/>
                </a:solidFill>
                <a:latin typeface="Open Sans"/>
              </a:defRPr>
            </a:pPr>
            <a:r>
              <a:t>The Enterprise Edition: A Second Life?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200" y="457200"/>
            <a:ext cx="68580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3600" b="1">
                <a:solidFill>
                  <a:srgbClr val="FFFFFF"/>
                </a:solidFill>
                <a:latin typeface="Open Sans"/>
              </a:rPr>
              <a:t>The Enterprise Edition:
A Second Life?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1828800"/>
            <a:ext cx="6858000" cy="5943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r>
              <a:rPr sz="2800">
                <a:solidFill>
                  <a:srgbClr val="FFFFFF"/>
                </a:solidFill>
                <a:latin typeface="Open Sans"/>
              </a:rPr>
              <a:t>∙ </a:t>
            </a:r>
            <a:r>
              <a:rPr sz="2400" b="0">
                <a:solidFill>
                  <a:srgbClr val="FFFFFF"/>
                </a:solidFill>
                <a:latin typeface="Open Sans"/>
              </a:rPr>
              <a:t>Google</a:t>
            </a:r>
            <a:r>
              <a:rPr sz="2400" b="0">
                <a:solidFill>
                  <a:srgbClr val="FFFFFF"/>
                </a:solidFill>
                <a:latin typeface="Open Sans"/>
              </a:rPr>
              <a:t> eventually discontinued the consumer version of Glass in 2015.</a:t>
            </a:r>
          </a:p>
          <a:p>
            <a:r>
              <a:rPr sz="2800">
                <a:solidFill>
                  <a:srgbClr val="FFFFFF"/>
                </a:solidFill>
                <a:latin typeface="Open Sans"/>
              </a:rPr>
              <a:t>∙ </a:t>
            </a:r>
            <a:r>
              <a:rPr sz="2400" b="0">
                <a:solidFill>
                  <a:srgbClr val="FFFFFF"/>
                </a:solidFill>
                <a:latin typeface="Open Sans"/>
              </a:rPr>
              <a:t>However, the company pivoted to the enterprise market with the "Glass Enterprise Edition."</a:t>
            </a:r>
          </a:p>
          <a:p>
            <a:r>
              <a:rPr sz="2800">
                <a:solidFill>
                  <a:srgbClr val="FFFFFF"/>
                </a:solidFill>
                <a:latin typeface="Open Sans"/>
              </a:rPr>
              <a:t>∙ </a:t>
            </a:r>
            <a:r>
              <a:rPr sz="2400" b="0">
                <a:solidFill>
                  <a:srgbClr val="FFFFFF"/>
                </a:solidFill>
                <a:latin typeface="Open Sans"/>
              </a:rPr>
              <a:t>This version of the device has found success in industries like manufacturing, logistics, and healthcare.</a:t>
            </a:r>
          </a:p>
          <a:p>
            <a:r>
              <a:rPr sz="2800">
                <a:solidFill>
                  <a:srgbClr val="FFFFFF"/>
                </a:solidFill>
                <a:latin typeface="Open Sans"/>
              </a:rPr>
              <a:t>∙ </a:t>
            </a:r>
            <a:r>
              <a:rPr sz="2400" b="0">
                <a:solidFill>
                  <a:srgbClr val="FFFFFF"/>
                </a:solidFill>
                <a:latin typeface="Open Sans"/>
              </a:rPr>
              <a:t>In these contexts, the hands-free functionality and augmented reality features provide real value.</a:t>
            </a:r>
          </a:p>
          <a:p>
            <a:r>
              <a:rPr sz="2800">
                <a:solidFill>
                  <a:srgbClr val="FFFFFF"/>
                </a:solidFill>
                <a:latin typeface="Open Sans"/>
              </a:rPr>
              <a:t>∙ </a:t>
            </a:r>
            <a:r>
              <a:rPr sz="2400" b="0">
                <a:solidFill>
                  <a:srgbClr val="FFFFFF"/>
                </a:solidFill>
                <a:latin typeface="Open Sans"/>
              </a:rPr>
              <a:t>But even those efforts were ultimately discontinued due to the tool's low impact on daily life.</a:t>
            </a:r>
          </a:p>
        </p:txBody>
      </p:sp>
      <p:pic>
        <p:nvPicPr>
          <p:cNvPr id="5" name="Picture 4" descr="slide9_edition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0"/>
            <a:ext cx="7315200" cy="4114800"/>
          </a:xfrm>
          <a:prstGeom prst="rect">
            <a:avLst/>
          </a:prstGeom>
        </p:spPr>
      </p:pic>
      <p:pic>
        <p:nvPicPr>
          <p:cNvPr id="6" name="Picture 5" descr="slide9_person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4114800"/>
            <a:ext cx="7315200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14400" y="457200"/>
            <a:ext cx="12801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4400" b="1">
                <a:solidFill>
                  <a:srgbClr val="202124"/>
                </a:solidFill>
                <a:latin typeface="Open Sans"/>
              </a:defRPr>
            </a:pPr>
            <a:r>
              <a:t>Lessons Learned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371600" y="1600200"/>
            <a:ext cx="11887200" cy="4572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>
                <a:solidFill>
                  <a:srgbClr val="202124"/>
                </a:solidFill>
                <a:latin typeface="Open Sans"/>
              </a:defRPr>
            </a:pPr>
            <a:r>
              <a:rPr sz="2800"/>
              <a:t>∙ </a:t>
            </a:r>
            <a:r>
              <a:rPr b="1" sz="2400"/>
              <a:t>Don't release a prototype as a consumer product:</a:t>
            </a:r>
            <a:r>
              <a:rPr sz="2400"/>
              <a:t> The Explorer Edition was not ready for the public, and the negative first impression was difficult to overcome.</a:t>
            </a:r>
          </a:p>
          <a:p>
            <a:pPr>
              <a:defRPr>
                <a:solidFill>
                  <a:srgbClr val="202124"/>
                </a:solidFill>
                <a:latin typeface="Open Sans"/>
              </a:defRPr>
            </a:pPr>
            <a:r>
              <a:rPr sz="2800"/>
              <a:t>∙ </a:t>
            </a:r>
            <a:r>
              <a:rPr b="1" sz="2400"/>
              <a:t>Privacy is paramount:</a:t>
            </a:r>
            <a:r>
              <a:rPr sz="2400"/>
              <a:t> In the age of connected devices, privacy must be a primary consideration in product design.</a:t>
            </a:r>
          </a:p>
          <a:p>
            <a:pPr>
              <a:defRPr>
                <a:solidFill>
                  <a:srgbClr val="202124"/>
                </a:solidFill>
                <a:latin typeface="Open Sans"/>
              </a:defRPr>
            </a:pPr>
            <a:r>
              <a:rPr sz="2800"/>
              <a:t>∙ </a:t>
            </a:r>
            <a:r>
              <a:rPr b="1" sz="2400"/>
              <a:t>Design and social acceptability matter:</a:t>
            </a:r>
            <a:r>
              <a:rPr sz="2400"/>
              <a:t> For wearable technology, fashion and social norms are just as important as functionality.</a:t>
            </a:r>
          </a:p>
          <a:p>
            <a:pPr>
              <a:defRPr>
                <a:solidFill>
                  <a:srgbClr val="202124"/>
                </a:solidFill>
                <a:latin typeface="Open Sans"/>
              </a:defRPr>
            </a:pPr>
            <a:r>
              <a:rPr sz="2800"/>
              <a:t>∙ </a:t>
            </a:r>
            <a:r>
              <a:rPr b="1" sz="2400"/>
              <a:t>A clear value proposition is essential:</a:t>
            </a:r>
            <a:r>
              <a:rPr sz="2400"/>
              <a:t> A new product needs to solve a real problem or offer a compelling new experience to succeed.</a:t>
            </a:r>
          </a:p>
        </p:txBody>
      </p:sp>
      <p:pic>
        <p:nvPicPr>
          <p:cNvPr id="5" name="Picture 4" descr="log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3799" y="6217920"/>
            <a:ext cx="1342802" cy="13716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14400" y="2743200"/>
            <a:ext cx="128016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6600" b="1">
                <a:solidFill>
                  <a:srgbClr val="202124"/>
                </a:solidFill>
                <a:latin typeface="Open Sans"/>
              </a:defRPr>
            </a:pPr>
            <a:r>
              <a:t>Thank You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14400" y="4114800"/>
            <a:ext cx="12801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 b="1">
                <a:solidFill>
                  <a:srgbClr val="202124"/>
                </a:solidFill>
                <a:latin typeface="Open Sans"/>
              </a:defRPr>
            </a:pPr>
            <a:r>
              <a:t>Made by: Ahmed Ismail, Manil Laroussi, and Ahmed Al Ali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200" y="457200"/>
            <a:ext cx="6858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3600" b="1">
                <a:solidFill>
                  <a:srgbClr val="FFFFFF"/>
                </a:solidFill>
                <a:latin typeface="Open Sans"/>
              </a:rPr>
              <a:t>What Was </a:t>
            </a:r>
            <a:r>
              <a:rPr sz="3600" b="0">
                <a:solidFill>
                  <a:srgbClr val="FFFFFF"/>
                </a:solidFill>
                <a:latin typeface="Open Sans"/>
              </a:rPr>
              <a:t>Google</a:t>
            </a:r>
            <a:r>
              <a:rPr sz="3600" b="1">
                <a:solidFill>
                  <a:srgbClr val="FFFFFF"/>
                </a:solidFill>
                <a:latin typeface="Open Sans"/>
              </a:rPr>
              <a:t> Glass?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1371600"/>
            <a:ext cx="6858000" cy="6400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>
                <a:solidFill>
                  <a:srgbClr val="FFFFFF"/>
                </a:solidFill>
                <a:latin typeface="Open Sans"/>
              </a:defRPr>
            </a:pPr>
            <a:r>
              <a:rPr sz="2800"/>
              <a:t>∙ </a:t>
            </a:r>
            <a:r>
              <a:rPr sz="2400"/>
              <a:t>A wearable, voice-controlled Android device.</a:t>
            </a:r>
          </a:p>
          <a:p>
            <a:pPr>
              <a:defRPr>
                <a:solidFill>
                  <a:srgbClr val="FFFFFF"/>
                </a:solidFill>
                <a:latin typeface="Open Sans"/>
              </a:defRPr>
            </a:pPr>
            <a:r>
              <a:rPr sz="2800"/>
              <a:t>∙ </a:t>
            </a:r>
            <a:r>
              <a:rPr sz="2400"/>
              <a:t>It featured a small screen, a camera, and a bone-conduction speaker.</a:t>
            </a:r>
          </a:p>
          <a:p>
            <a:pPr>
              <a:defRPr>
                <a:solidFill>
                  <a:srgbClr val="FFFFFF"/>
                </a:solidFill>
                <a:latin typeface="Open Sans"/>
              </a:defRPr>
            </a:pPr>
            <a:r>
              <a:rPr sz="2800"/>
              <a:t>∙ </a:t>
            </a:r>
            <a:r>
              <a:rPr sz="2400"/>
              <a:t>It was designed to provide a hands-free, augmented reality experience.</a:t>
            </a:r>
          </a:p>
          <a:p>
            <a:pPr>
              <a:defRPr>
                <a:solidFill>
                  <a:srgbClr val="FFFFFF"/>
                </a:solidFill>
                <a:latin typeface="Open Sans"/>
              </a:defRPr>
            </a:pPr>
            <a:r>
              <a:rPr sz="2800"/>
              <a:t>∙ </a:t>
            </a:r>
            <a:r>
              <a:rPr sz="2400"/>
              <a:t>The "Explorer Edition" was released to developers and early adopters in 2013 for $1,500.</a:t>
            </a:r>
          </a:p>
        </p:txBody>
      </p:sp>
      <p:pic>
        <p:nvPicPr>
          <p:cNvPr id="5" name="Picture 4" descr="slide2_component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0"/>
            <a:ext cx="7315200" cy="4114800"/>
          </a:xfrm>
          <a:prstGeom prst="rect">
            <a:avLst/>
          </a:prstGeom>
        </p:spPr>
      </p:pic>
      <p:pic>
        <p:nvPicPr>
          <p:cNvPr id="6" name="Picture 5" descr="slide2_diagram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4114800"/>
            <a:ext cx="7315200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200" y="457200"/>
            <a:ext cx="6858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3600" b="1">
                <a:solidFill>
                  <a:srgbClr val="FFFFFF"/>
                </a:solidFill>
                <a:latin typeface="Open Sans"/>
              </a:defRPr>
            </a:pPr>
            <a:r>
              <a:t>The Hype vs. The Reality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1371600"/>
            <a:ext cx="6858000" cy="6400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b="1" sz="2400">
                <a:solidFill>
                  <a:srgbClr val="FFFFFF"/>
                </a:solidFill>
                <a:latin typeface="Open Sans"/>
              </a:defRPr>
            </a:pPr>
            <a:r>
              <a:t>The Hype:</a:t>
            </a:r>
          </a:p>
          <a:p>
            <a:pPr>
              <a:defRPr>
                <a:solidFill>
                  <a:srgbClr val="FFFFFF"/>
                </a:solidFill>
                <a:latin typeface="Open Sans"/>
              </a:defRPr>
            </a:pPr>
            <a:r>
              <a:rPr sz="2800"/>
              <a:t>∙ </a:t>
            </a:r>
            <a:r>
              <a:rPr sz="2400"/>
              <a:t>A revolutionary device that would change the way we interact with technology.</a:t>
            </a:r>
          </a:p>
          <a:p>
            <a:pPr>
              <a:defRPr>
                <a:solidFill>
                  <a:srgbClr val="FFFFFF"/>
                </a:solidFill>
                <a:latin typeface="Open Sans"/>
              </a:defRPr>
            </a:pPr>
            <a:r>
              <a:rPr sz="2800"/>
              <a:t>∙ </a:t>
            </a:r>
            <a:r>
              <a:rPr sz="2400"/>
              <a:t>Featured in high-fashion magazines and worn by celebrities.</a:t>
            </a:r>
          </a:p>
          <a:p>
            <a:pPr>
              <a:defRPr>
                <a:solidFill>
                  <a:srgbClr val="FFFFFF"/>
                </a:solidFill>
                <a:latin typeface="Open Sans"/>
              </a:defRPr>
            </a:pPr>
            <a:r>
              <a:rPr sz="2800"/>
              <a:t>∙ </a:t>
            </a:r>
            <a:r>
              <a:rPr sz="2400"/>
              <a:t>Promised a future of seamless augmented reality.</a:t>
            </a:r>
          </a:p>
          <a:p>
            <a:br/>
            <a:r>
              <a:rPr b="1" sz="2400">
                <a:solidFill>
                  <a:srgbClr val="FFFFFF"/>
                </a:solidFill>
                <a:latin typeface="Open Sans"/>
              </a:rPr>
              <a:t>The Reality:</a:t>
            </a:r>
          </a:p>
          <a:p>
            <a:pPr>
              <a:defRPr>
                <a:solidFill>
                  <a:srgbClr val="FFFFFF"/>
                </a:solidFill>
                <a:latin typeface="Open Sans"/>
              </a:defRPr>
            </a:pPr>
            <a:r>
              <a:rPr sz="2800"/>
              <a:t>∙ </a:t>
            </a:r>
            <a:r>
              <a:rPr sz="2400"/>
              <a:t>A clunky, unfinished prototype.</a:t>
            </a:r>
          </a:p>
          <a:p>
            <a:pPr>
              <a:defRPr>
                <a:solidFill>
                  <a:srgbClr val="FFFFFF"/>
                </a:solidFill>
                <a:latin typeface="Open Sans"/>
              </a:defRPr>
            </a:pPr>
            <a:r>
              <a:rPr sz="2800"/>
              <a:t>∙ </a:t>
            </a:r>
            <a:r>
              <a:rPr sz="2400"/>
              <a:t>Limited functionality and poor battery life.</a:t>
            </a:r>
          </a:p>
          <a:p>
            <a:pPr>
              <a:defRPr>
                <a:solidFill>
                  <a:srgbClr val="FFFFFF"/>
                </a:solidFill>
                <a:latin typeface="Open Sans"/>
              </a:defRPr>
            </a:pPr>
            <a:r>
              <a:rPr sz="2800"/>
              <a:t>∙ </a:t>
            </a:r>
            <a:r>
              <a:rPr sz="2400"/>
              <a:t>A host of technical and social problems.</a:t>
            </a:r>
          </a:p>
        </p:txBody>
      </p:sp>
      <p:pic>
        <p:nvPicPr>
          <p:cNvPr id="5" name="Picture 4" descr="slide3_fashio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0"/>
            <a:ext cx="7315200" cy="4114800"/>
          </a:xfrm>
          <a:prstGeom prst="rect">
            <a:avLst/>
          </a:prstGeom>
        </p:spPr>
      </p:pic>
      <p:pic>
        <p:nvPicPr>
          <p:cNvPr id="6" name="Picture 5" descr="slide3_social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4114800"/>
            <a:ext cx="7315200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7163209" cy="8229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315200" y="457200"/>
            <a:ext cx="6858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600" b="1">
                <a:solidFill>
                  <a:srgbClr val="FFFFFF"/>
                </a:solidFill>
                <a:latin typeface="Open Sans"/>
              </a:defRPr>
            </a:pPr>
            <a:r>
              <a:t>The Prohibitive Price Point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315200" y="1371600"/>
            <a:ext cx="68580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>
                <a:solidFill>
                  <a:srgbClr val="FFFFFF"/>
                </a:solidFill>
                <a:latin typeface="Open Sans"/>
              </a:defRPr>
            </a:pPr>
            <a:r>
              <a:rPr sz="2800"/>
              <a:t>∙ </a:t>
            </a:r>
            <a:r>
              <a:rPr sz="2400"/>
              <a:t>The Explorer Edition cost $1,500.</a:t>
            </a:r>
          </a:p>
          <a:p>
            <a:pPr>
              <a:defRPr>
                <a:solidFill>
                  <a:srgbClr val="FFFFFF"/>
                </a:solidFill>
                <a:latin typeface="Open Sans"/>
              </a:defRPr>
            </a:pPr>
            <a:r>
              <a:rPr sz="2800"/>
              <a:t>∙ </a:t>
            </a:r>
            <a:r>
              <a:rPr sz="2400"/>
              <a:t>This was far too expensive for the average consumer, especially for a first-generation device with limited functionality.</a:t>
            </a:r>
          </a:p>
          <a:p>
            <a:pPr>
              <a:defRPr>
                <a:solidFill>
                  <a:srgbClr val="FFFFFF"/>
                </a:solidFill>
                <a:latin typeface="Open Sans"/>
              </a:defRPr>
            </a:pPr>
            <a:r>
              <a:rPr sz="2800"/>
              <a:t>∙ </a:t>
            </a:r>
            <a:r>
              <a:rPr sz="2400"/>
              <a:t>The high price created an image of elitism and exclusivity, which alienated many potential users.</a:t>
            </a:r>
          </a:p>
          <a:p>
            <a:pPr>
              <a:defRPr>
                <a:solidFill>
                  <a:srgbClr val="FFFFFF"/>
                </a:solidFill>
                <a:latin typeface="Open Sans"/>
              </a:defRPr>
            </a:pPr>
            <a:r>
              <a:rPr sz="2800"/>
              <a:t>∙ </a:t>
            </a:r>
            <a:r>
              <a:rPr sz="2400"/>
              <a:t>The bill of materials was estimated to be around $80, which made the high price tag even more difficult to justify.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14400" y="457200"/>
            <a:ext cx="12801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3600" b="1">
                <a:solidFill>
                  <a:srgbClr val="FFFFFF"/>
                </a:solidFill>
                <a:latin typeface="Open Sans"/>
              </a:defRPr>
            </a:pPr>
            <a:r>
              <a:t>Estimated Sales Figures</a:t>
            </a:r>
          </a:p>
        </p:txBody>
      </p:sp>
      <p:graphicFrame>
        <p:nvGraphicFramePr>
          <p:cNvPr id="4" name="Chart 3"/>
          <p:cNvGraphicFramePr>
            <a:graphicFrameLocks noGrp="1"/>
          </p:cNvGraphicFramePr>
          <p:nvPr/>
        </p:nvGraphicFramePr>
        <p:xfrm>
          <a:off x="1828800" y="1371600"/>
          <a:ext cx="10972800" cy="5486400"/>
        </p:xfrm>
        <a:graphic>
          <a:graphicData uri="http://schemas.openxmlformats.org/drawingml/2006/chart">
            <c:chart xmlns:c="http://schemas.openxmlformats.org/drawingml/2006/chart" r:id="rId3"/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3" name="Picture 2" descr="slide5_concern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7132320" cy="8229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315200" y="457200"/>
            <a:ext cx="6858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600" b="1">
                <a:solidFill>
                  <a:srgbClr val="FFFFFF"/>
                </a:solidFill>
                <a:latin typeface="Open Sans"/>
              </a:defRPr>
            </a:pPr>
            <a:r>
              <a:t>Major Privacy Concerns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315200" y="1371600"/>
            <a:ext cx="6858000" cy="5943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r>
              <a:rPr sz="2800">
                <a:solidFill>
                  <a:srgbClr val="FFFFFF"/>
                </a:solidFill>
                <a:latin typeface="Open Sans"/>
              </a:rPr>
              <a:t>∙ </a:t>
            </a:r>
            <a:r>
              <a:rPr sz="2400" b="0">
                <a:solidFill>
                  <a:srgbClr val="FFFFFF"/>
                </a:solidFill>
                <a:latin typeface="Open Sans"/>
              </a:rPr>
              <a:t>The built-in camera raised serious privacy questions.</a:t>
            </a:r>
          </a:p>
          <a:p>
            <a:r>
              <a:rPr sz="2800">
                <a:solidFill>
                  <a:srgbClr val="FFFFFF"/>
                </a:solidFill>
                <a:latin typeface="Open Sans"/>
              </a:rPr>
              <a:t>∙ </a:t>
            </a:r>
            <a:r>
              <a:rPr sz="2400" b="0">
                <a:solidFill>
                  <a:srgbClr val="FFFFFF"/>
                </a:solidFill>
                <a:latin typeface="Open Sans"/>
              </a:rPr>
              <a:t>The ability to record video and take pictures discreetly made people uncomfortable.</a:t>
            </a:r>
          </a:p>
          <a:p>
            <a:r>
              <a:rPr sz="2800">
                <a:solidFill>
                  <a:srgbClr val="FFFFFF"/>
                </a:solidFill>
                <a:latin typeface="Open Sans"/>
              </a:rPr>
              <a:t>∙ </a:t>
            </a:r>
            <a:r>
              <a:rPr sz="2400" b="0">
                <a:solidFill>
                  <a:srgbClr val="FFFFFF"/>
                </a:solidFill>
                <a:latin typeface="Open Sans"/>
              </a:rPr>
              <a:t>The term "Glasshole" was coined to describe users who were perceived as invading the privacy of others.</a:t>
            </a:r>
          </a:p>
          <a:p>
            <a:r>
              <a:rPr sz="2800">
                <a:solidFill>
                  <a:srgbClr val="FFFFFF"/>
                </a:solidFill>
                <a:latin typeface="Open Sans"/>
              </a:rPr>
              <a:t>∙ </a:t>
            </a:r>
            <a:r>
              <a:rPr sz="2400" b="0">
                <a:solidFill>
                  <a:srgbClr val="FFFFFF"/>
                </a:solidFill>
                <a:latin typeface="Open Sans"/>
              </a:rPr>
              <a:t>Many businesses, such as bars and movie theaters, banned the use of </a:t>
            </a:r>
            <a:r>
              <a:rPr sz="2400" b="0">
                <a:solidFill>
                  <a:srgbClr val="FFFFFF"/>
                </a:solidFill>
                <a:latin typeface="Open Sans"/>
              </a:rPr>
              <a:t>Google</a:t>
            </a:r>
            <a:r>
              <a:rPr sz="2400" b="0">
                <a:solidFill>
                  <a:srgbClr val="FFFFFF"/>
                </a:solidFill>
                <a:latin typeface="Open Sans"/>
              </a:rPr>
              <a:t> Glass on their premises.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14400" y="457200"/>
            <a:ext cx="12801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3600" b="1">
                <a:solidFill>
                  <a:srgbClr val="FFFFFF"/>
                </a:solidFill>
                <a:latin typeface="Open Sans"/>
              </a:defRPr>
            </a:pPr>
            <a:r>
              <a:t>Awkward and Unfashionable Design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14400" y="1371600"/>
            <a:ext cx="1280160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>
                <a:solidFill>
                  <a:srgbClr val="FFFFFF"/>
                </a:solidFill>
                <a:latin typeface="Open Sans"/>
              </a:defRPr>
            </a:pPr>
            <a:r>
              <a:rPr sz="2800"/>
              <a:t>∙ </a:t>
            </a:r>
            <a:r>
              <a:rPr sz="2400"/>
              <a:t>The device was bulky, lopsided, and generally considered to be unattractive.</a:t>
            </a:r>
          </a:p>
          <a:p>
            <a:pPr>
              <a:defRPr>
                <a:solidFill>
                  <a:srgbClr val="FFFFFF"/>
                </a:solidFill>
                <a:latin typeface="Open Sans"/>
              </a:defRPr>
            </a:pPr>
            <a:r>
              <a:rPr sz="2800"/>
              <a:t>∙ </a:t>
            </a:r>
            <a:r>
              <a:rPr sz="2400"/>
              <a:t>It was not a device that people felt comfortable wearing in public.</a:t>
            </a:r>
          </a:p>
          <a:p>
            <a:pPr>
              <a:defRPr>
                <a:solidFill>
                  <a:srgbClr val="FFFFFF"/>
                </a:solidFill>
                <a:latin typeface="Open Sans"/>
              </a:defRPr>
            </a:pPr>
            <a:r>
              <a:rPr sz="2800"/>
              <a:t>∙ </a:t>
            </a:r>
            <a:r>
              <a:rPr sz="2400"/>
              <a:t>The design screamed "tech gadget" rather than "fashion accessory."</a:t>
            </a:r>
          </a:p>
          <a:p>
            <a:pPr>
              <a:defRPr>
                <a:solidFill>
                  <a:srgbClr val="FFFFFF"/>
                </a:solidFill>
                <a:latin typeface="Open Sans"/>
              </a:defRPr>
            </a:pPr>
            <a:r>
              <a:rPr sz="2800"/>
              <a:t>∙ </a:t>
            </a:r>
            <a:r>
              <a:rPr sz="2400"/>
              <a:t>Despite collaborations with fashion designers, the fundamental design remained a major turn-off for consumers.</a:t>
            </a:r>
          </a:p>
        </p:txBody>
      </p:sp>
      <p:pic>
        <p:nvPicPr>
          <p:cNvPr id="5" name="Picture 4" descr="slide6_awkward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11480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14400" y="457200"/>
            <a:ext cx="12801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3600" b="1">
                <a:solidFill>
                  <a:srgbClr val="FFFFFF"/>
                </a:solidFill>
                <a:latin typeface="Open Sans"/>
              </a:defRPr>
            </a:pPr>
            <a:r>
              <a:t>Lack of a Clear Purpose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14400" y="1371600"/>
            <a:ext cx="12801600" cy="3200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r>
              <a:rPr sz="2800">
                <a:solidFill>
                  <a:srgbClr val="FFFFFF"/>
                </a:solidFill>
                <a:latin typeface="Open Sans"/>
              </a:rPr>
              <a:t>∙ </a:t>
            </a:r>
            <a:r>
              <a:rPr sz="2400" b="0">
                <a:solidFill>
                  <a:srgbClr val="FFFFFF"/>
                </a:solidFill>
                <a:latin typeface="Open Sans"/>
              </a:rPr>
              <a:t>Google</a:t>
            </a:r>
            <a:r>
              <a:rPr sz="2400" b="0">
                <a:solidFill>
                  <a:srgbClr val="FFFFFF"/>
                </a:solidFill>
                <a:latin typeface="Open Sans"/>
              </a:rPr>
              <a:t> Glass was a solution in search of a problem.</a:t>
            </a:r>
          </a:p>
          <a:p>
            <a:r>
              <a:rPr sz="2800">
                <a:solidFill>
                  <a:srgbClr val="FFFFFF"/>
                </a:solidFill>
                <a:latin typeface="Open Sans"/>
              </a:rPr>
              <a:t>∙ </a:t>
            </a:r>
            <a:r>
              <a:rPr sz="2400" b="0">
                <a:solidFill>
                  <a:srgbClr val="FFFFFF"/>
                </a:solidFill>
                <a:latin typeface="Open Sans"/>
              </a:rPr>
              <a:t>There was no single, compelling use case that made the device a "must-have."</a:t>
            </a:r>
          </a:p>
          <a:p>
            <a:r>
              <a:rPr sz="2800">
                <a:solidFill>
                  <a:srgbClr val="FFFFFF"/>
                </a:solidFill>
                <a:latin typeface="Open Sans"/>
              </a:rPr>
              <a:t>∙ </a:t>
            </a:r>
            <a:r>
              <a:rPr sz="2400" b="0">
                <a:solidFill>
                  <a:srgbClr val="FFFFFF"/>
                </a:solidFill>
                <a:latin typeface="Open Sans"/>
              </a:rPr>
              <a:t>The functionality it offered could be easily replicated by a smartphone.</a:t>
            </a:r>
          </a:p>
          <a:p>
            <a:r>
              <a:rPr sz="2800">
                <a:solidFill>
                  <a:srgbClr val="FFFFFF"/>
                </a:solidFill>
                <a:latin typeface="Open Sans"/>
              </a:rPr>
              <a:t>∙ </a:t>
            </a:r>
            <a:r>
              <a:rPr sz="2400" b="0">
                <a:solidFill>
                  <a:srgbClr val="FFFFFF"/>
                </a:solidFill>
                <a:latin typeface="Open Sans"/>
              </a:rPr>
              <a:t>Without a clear purpose, it was difficult for consumers to justify the high price and social awkwardness.</a:t>
            </a:r>
          </a:p>
        </p:txBody>
      </p:sp>
      <p:pic>
        <p:nvPicPr>
          <p:cNvPr id="5" name="Picture 4" descr="question_glas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8495" y="4251960"/>
            <a:ext cx="5173409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14400" y="457200"/>
            <a:ext cx="12801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600" b="1">
                <a:solidFill>
                  <a:srgbClr val="FFFFFF"/>
                </a:solidFill>
                <a:latin typeface="Open Sans"/>
              </a:rPr>
              <a:t>Social Awkwardness and the "Glasshole" Effect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14400" y="1371600"/>
            <a:ext cx="12801600" cy="3200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r>
              <a:rPr sz="2800">
                <a:solidFill>
                  <a:srgbClr val="FFFFFF"/>
                </a:solidFill>
                <a:latin typeface="Open Sans"/>
              </a:rPr>
              <a:t>∙ </a:t>
            </a:r>
            <a:r>
              <a:rPr sz="2400" b="0">
                <a:solidFill>
                  <a:srgbClr val="FFFFFF"/>
                </a:solidFill>
                <a:latin typeface="Open Sans"/>
              </a:rPr>
              <a:t>Wearing </a:t>
            </a:r>
            <a:r>
              <a:rPr sz="2400" b="0">
                <a:solidFill>
                  <a:srgbClr val="FFFFFF"/>
                </a:solidFill>
                <a:latin typeface="Open Sans"/>
              </a:rPr>
              <a:t>Google</a:t>
            </a:r>
            <a:r>
              <a:rPr sz="2400" b="0">
                <a:solidFill>
                  <a:srgbClr val="FFFFFF"/>
                </a:solidFill>
                <a:latin typeface="Open Sans"/>
              </a:rPr>
              <a:t> Glass in public was a socially awkward experience.</a:t>
            </a:r>
          </a:p>
          <a:p>
            <a:r>
              <a:rPr sz="2800">
                <a:solidFill>
                  <a:srgbClr val="FFFFFF"/>
                </a:solidFill>
                <a:latin typeface="Open Sans"/>
              </a:rPr>
              <a:t>∙ </a:t>
            </a:r>
            <a:r>
              <a:rPr sz="2400" b="0">
                <a:solidFill>
                  <a:srgbClr val="FFFFFF"/>
                </a:solidFill>
                <a:latin typeface="Open Sans"/>
              </a:rPr>
              <a:t>It created a barrier between the user and the people they were interacting with.</a:t>
            </a:r>
          </a:p>
          <a:p>
            <a:r>
              <a:rPr sz="2800">
                <a:solidFill>
                  <a:srgbClr val="FFFFFF"/>
                </a:solidFill>
                <a:latin typeface="Open Sans"/>
              </a:rPr>
              <a:t>∙ </a:t>
            </a:r>
            <a:r>
              <a:rPr sz="2400" b="0">
                <a:solidFill>
                  <a:srgbClr val="FFFFFF"/>
                </a:solidFill>
                <a:latin typeface="Open Sans"/>
              </a:rPr>
              <a:t>The device was seen as a sign of social disengagement and a potential invasion of privacy.</a:t>
            </a:r>
          </a:p>
          <a:p>
            <a:r>
              <a:rPr sz="2800">
                <a:solidFill>
                  <a:srgbClr val="FFFFFF"/>
                </a:solidFill>
                <a:latin typeface="Open Sans"/>
              </a:rPr>
              <a:t>∙ </a:t>
            </a:r>
            <a:r>
              <a:rPr sz="2400" b="0">
                <a:solidFill>
                  <a:srgbClr val="FFFFFF"/>
                </a:solidFill>
                <a:latin typeface="Open Sans"/>
              </a:rPr>
              <a:t>The negative social stigma was a major deterrent for potential users.</a:t>
            </a:r>
          </a:p>
        </p:txBody>
      </p:sp>
      <p:pic>
        <p:nvPicPr>
          <p:cNvPr id="5" name="Picture 4" descr="slide8_glasshole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600" y="4297680"/>
            <a:ext cx="7315200" cy="366456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